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3" r:id="rId15"/>
    <p:sldId id="274" r:id="rId16"/>
    <p:sldId id="268" r:id="rId17"/>
    <p:sldId id="270" r:id="rId18"/>
    <p:sldId id="271" r:id="rId19"/>
    <p:sldId id="27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00" d="100"/>
          <a:sy n="100" d="100"/>
        </p:scale>
        <p:origin x="4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D52C10-6280-FA4C-97E9-540614661C3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702D8-FB23-5848-9B90-31B067DD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52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702D8-FB23-5848-9B90-31B067DDDA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6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47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87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5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9296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784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271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8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255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2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089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2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7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11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04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36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63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3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15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799" y="1590681"/>
            <a:ext cx="9144000" cy="1641490"/>
          </a:xfrm>
        </p:spPr>
        <p:txBody>
          <a:bodyPr>
            <a:noAutofit/>
          </a:bodyPr>
          <a:lstStyle/>
          <a:p>
            <a:r>
              <a:rPr lang="en-US" sz="5400" b="1" dirty="0" err="1" smtClean="0">
                <a:effectLst/>
              </a:rPr>
              <a:t>Spatio</a:t>
            </a:r>
            <a:r>
              <a:rPr lang="en-US" sz="5400" b="1" dirty="0" smtClean="0">
                <a:effectLst/>
              </a:rPr>
              <a:t>-Temporal </a:t>
            </a:r>
            <a:r>
              <a:rPr lang="en-US" sz="5400" b="1" dirty="0">
                <a:effectLst/>
              </a:rPr>
              <a:t>Resource Search</a:t>
            </a:r>
            <a:br>
              <a:rPr lang="en-US" sz="5400" b="1" dirty="0">
                <a:effectLst/>
              </a:rPr>
            </a:br>
            <a:r>
              <a:rPr lang="en-US" sz="5400" b="1" dirty="0">
                <a:effectLst/>
              </a:rPr>
              <a:t>Final Presentation</a:t>
            </a:r>
            <a:br>
              <a:rPr lang="en-US" sz="5400" b="1" dirty="0">
                <a:effectLst/>
              </a:rPr>
            </a:br>
            <a:r>
              <a:rPr lang="en-US" sz="5400" b="1" dirty="0"/>
              <a:t/>
            </a:r>
            <a:br>
              <a:rPr lang="en-US" sz="5400" b="1" dirty="0"/>
            </a:b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5300869"/>
            <a:ext cx="9144000" cy="830557"/>
          </a:xfrm>
        </p:spPr>
        <p:txBody>
          <a:bodyPr>
            <a:noAutofit/>
          </a:bodyPr>
          <a:lstStyle/>
          <a:p>
            <a:endParaRPr lang="en-US" sz="2400" dirty="0" smtClean="0"/>
          </a:p>
          <a:p>
            <a:r>
              <a:rPr lang="en-US" b="1" dirty="0" smtClean="0"/>
              <a:t>Team 2</a:t>
            </a:r>
            <a:r>
              <a:rPr lang="en-US" sz="2400" b="1" dirty="0" smtClean="0"/>
              <a:t>:</a:t>
            </a:r>
            <a:endParaRPr lang="en-US" sz="2400" b="1" dirty="0"/>
          </a:p>
          <a:p>
            <a:r>
              <a:rPr lang="en-US" sz="2400" dirty="0" smtClean="0"/>
              <a:t>Imran </a:t>
            </a:r>
            <a:r>
              <a:rPr lang="en-US" sz="2400" dirty="0"/>
              <a:t>Choudhury </a:t>
            </a:r>
          </a:p>
          <a:p>
            <a:r>
              <a:rPr lang="en-US" sz="2400" dirty="0" err="1"/>
              <a:t>Rajan</a:t>
            </a:r>
            <a:r>
              <a:rPr lang="en-US" sz="2400" dirty="0"/>
              <a:t> Bhandari </a:t>
            </a:r>
          </a:p>
          <a:p>
            <a:r>
              <a:rPr lang="en-US" sz="2400" dirty="0"/>
              <a:t>Sreejith Menon </a:t>
            </a:r>
          </a:p>
          <a:p>
            <a:r>
              <a:rPr lang="en-US" sz="2400" dirty="0"/>
              <a:t>Thomas Dutta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02097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Historical Knowledge Based Search </a:t>
            </a:r>
            <a:r>
              <a:rPr lang="en-US" sz="4800" dirty="0" smtClean="0"/>
              <a:t>Algorithm</a:t>
            </a:r>
            <a:endParaRPr lang="en-US" sz="4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1825624"/>
                <a:ext cx="10233800" cy="469444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Gravitational Pull Algorithm (GPA) based parking search using average expected availability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Algorithm Steps:</a:t>
                </a:r>
              </a:p>
              <a:p>
                <a:pPr lvl="1"/>
                <a:r>
                  <a:rPr lang="en-US" dirty="0"/>
                  <a:t>Calculate gravitational pull from source to every block using the below formula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bg-BG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𝑎𝑣𝑒𝑟𝑎𝑔𝑒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𝑒𝑥𝑝𝑒𝑐𝑡𝑒𝑑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𝑎𝑣𝑎𝑖𝑙𝑎𝑏𝑖𝑙𝑖𝑡𝑦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𝑐𝑜𝑠𝑡</m:t>
                          </m:r>
                          <m:r>
                            <a:rPr lang="en-US" i="1" baseline="3000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𝑐𝑜𝑠𝑡</m:t>
                    </m:r>
                    <m:r>
                      <a:rPr lang="en-US" i="1">
                        <a:latin typeface="Cambria Math" charset="0"/>
                      </a:rPr>
                      <m:t>=</m:t>
                    </m:r>
                    <m:r>
                      <a:rPr lang="en-US" i="1">
                        <a:latin typeface="Cambria Math" charset="0"/>
                      </a:rPr>
                      <m:t>𝑡𝑖𝑚𝑒𝑑𝑟𝑖𝑣𝑒</m:t>
                    </m:r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a:rPr lang="en-US" i="1">
                        <a:latin typeface="Cambria Math" charset="0"/>
                      </a:rPr>
                      <m:t>𝑡𝑖𝑚𝑒𝑤𝑎𝑙𝑘</m:t>
                    </m:r>
                  </m:oMath>
                </a14:m>
                <a:endParaRPr lang="en-US" baseline="-25000" dirty="0"/>
              </a:p>
              <a:p>
                <a:pPr lvl="1"/>
                <a:r>
                  <a:rPr lang="en-US" dirty="0" smtClean="0"/>
                  <a:t>Route </a:t>
                </a:r>
                <a:r>
                  <a:rPr lang="en-US" dirty="0"/>
                  <a:t>to block with maximum force</a:t>
                </a:r>
              </a:p>
              <a:p>
                <a:pPr lvl="1"/>
                <a:r>
                  <a:rPr lang="en-US" dirty="0"/>
                  <a:t>Check </a:t>
                </a:r>
                <a:r>
                  <a:rPr lang="en-US" dirty="0" smtClean="0"/>
                  <a:t>if spot is available after </a:t>
                </a:r>
                <a:r>
                  <a:rPr lang="en-US" dirty="0"/>
                  <a:t>arrival, if not available repeat otherwise stop.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1825624"/>
                <a:ext cx="10233800" cy="4694445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354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284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Historical Knowledge Based Search </a:t>
            </a:r>
            <a:r>
              <a:rPr lang="en-US" dirty="0" smtClean="0"/>
              <a:t>Algorithm Results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18408"/>
            <a:ext cx="10515600" cy="5339591"/>
          </a:xfrm>
        </p:spPr>
      </p:pic>
    </p:spTree>
    <p:extLst>
      <p:ext uri="{BB962C8B-B14F-4D97-AF65-F5344CB8AC3E}">
        <p14:creationId xmlns:p14="http://schemas.microsoft.com/office/powerpoint/2010/main" val="106381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Real-time Knowledge Based Search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4"/>
            <a:ext cx="10233800" cy="4651375"/>
          </a:xfrm>
        </p:spPr>
        <p:txBody>
          <a:bodyPr>
            <a:noAutofit/>
          </a:bodyPr>
          <a:lstStyle/>
          <a:p>
            <a:pPr fontAlgn="base"/>
            <a:r>
              <a:rPr lang="en-US" sz="3000" dirty="0"/>
              <a:t>Implementation based on paper </a:t>
            </a:r>
            <a:r>
              <a:rPr lang="en-US" sz="3000" dirty="0" smtClean="0"/>
              <a:t>“</a:t>
            </a:r>
            <a:r>
              <a:rPr lang="en-US" sz="3000" dirty="0" err="1" smtClean="0"/>
              <a:t>Spatio</a:t>
            </a:r>
            <a:r>
              <a:rPr lang="en-US" sz="3000" dirty="0" smtClean="0"/>
              <a:t>-temporal </a:t>
            </a:r>
            <a:r>
              <a:rPr lang="en-US" sz="3000" dirty="0"/>
              <a:t>Matching Algorithms for </a:t>
            </a:r>
            <a:r>
              <a:rPr lang="en-US" sz="3000" dirty="0" smtClean="0"/>
              <a:t>Road Networks” </a:t>
            </a:r>
            <a:r>
              <a:rPr lang="en-US" sz="3000" i="1" dirty="0" smtClean="0"/>
              <a:t>- </a:t>
            </a:r>
            <a:r>
              <a:rPr lang="en-US" sz="3000" i="1" dirty="0"/>
              <a:t>Daniel Ayala, </a:t>
            </a:r>
            <a:r>
              <a:rPr lang="en-US" sz="3000" i="1" dirty="0" err="1"/>
              <a:t>Ouri</a:t>
            </a:r>
            <a:r>
              <a:rPr lang="en-US" sz="3000" i="1" dirty="0"/>
              <a:t> Wolfson, Bo Xu, </a:t>
            </a:r>
            <a:r>
              <a:rPr lang="en-US" sz="3000" i="1" dirty="0" err="1"/>
              <a:t>Bhaskar</a:t>
            </a:r>
            <a:r>
              <a:rPr lang="en-US" sz="3000" i="1" dirty="0"/>
              <a:t> </a:t>
            </a:r>
            <a:r>
              <a:rPr lang="en-US" sz="3000" i="1" dirty="0" err="1"/>
              <a:t>DasGupta</a:t>
            </a:r>
            <a:endParaRPr lang="en-US" sz="3000" i="1" dirty="0"/>
          </a:p>
          <a:p>
            <a:pPr fontAlgn="base"/>
            <a:r>
              <a:rPr lang="en-US" sz="3000" dirty="0"/>
              <a:t>Technique used  - Deterministic Magnitude GRA (DM-GRA) </a:t>
            </a:r>
            <a:endParaRPr lang="en-US" sz="3000" dirty="0" smtClean="0"/>
          </a:p>
          <a:p>
            <a:pPr fontAlgn="base"/>
            <a:r>
              <a:rPr lang="en-US" sz="3000" dirty="0" smtClean="0"/>
              <a:t>Key points of the algorithm</a:t>
            </a:r>
            <a:endParaRPr lang="en-US" sz="3000" dirty="0"/>
          </a:p>
          <a:p>
            <a:pPr lvl="1" fontAlgn="base"/>
            <a:r>
              <a:rPr lang="en-US" sz="2600" dirty="0"/>
              <a:t>Every road intersection has outgoing edges which determine possible directions</a:t>
            </a:r>
          </a:p>
          <a:p>
            <a:pPr lvl="1" fontAlgn="base"/>
            <a:r>
              <a:rPr lang="en-US" sz="2600" dirty="0"/>
              <a:t>Every parking block exerts force on driving car</a:t>
            </a:r>
          </a:p>
          <a:p>
            <a:pPr lvl="1" fontAlgn="base"/>
            <a:r>
              <a:rPr lang="en-US" sz="2600" dirty="0"/>
              <a:t>Car will move in the direction which has maximum magnitude of sum of </a:t>
            </a:r>
            <a:r>
              <a:rPr lang="en-US" sz="2600" dirty="0" smtClean="0"/>
              <a:t>forces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3322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86" y="1571748"/>
            <a:ext cx="9023659" cy="4880567"/>
          </a:xfrm>
          <a:prstGeom prst="rect">
            <a:avLst/>
          </a:prstGeom>
          <a:ln w="28575">
            <a:solidFill>
              <a:schemeClr val="bg1"/>
            </a:solidFill>
            <a:tailEnd type="triangle"/>
          </a:ln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66483" y="246185"/>
            <a:ext cx="10515600" cy="1325563"/>
          </a:xfrm>
        </p:spPr>
        <p:txBody>
          <a:bodyPr/>
          <a:lstStyle/>
          <a:p>
            <a:r>
              <a:rPr lang="en-US" sz="4900" dirty="0"/>
              <a:t>GPA - Deterministic Magnitude GRA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795493" y="4675031"/>
            <a:ext cx="38637" cy="2575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5756856" y="4417454"/>
            <a:ext cx="38637" cy="2575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718219" y="4159877"/>
            <a:ext cx="38637" cy="2575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5679582" y="3902300"/>
            <a:ext cx="38637" cy="2575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563674" y="5382723"/>
            <a:ext cx="212501" cy="2640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5325541" y="5409127"/>
            <a:ext cx="238133" cy="3843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100707" y="5267459"/>
            <a:ext cx="376897" cy="5300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892408" y="5409127"/>
            <a:ext cx="31875" cy="34231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9749306" y="1733986"/>
            <a:ext cx="2215167" cy="2125015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Car moves in the direction where sum of forces from parking blocks is maximum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5924283" y="2918564"/>
            <a:ext cx="4284429" cy="1370103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04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eedy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0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altim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0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Real-time Knowledge Based Search </a:t>
            </a:r>
            <a:r>
              <a:rPr lang="en-US" dirty="0" smtClean="0"/>
              <a:t>Algorithm Results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325563"/>
            <a:ext cx="10515599" cy="5532437"/>
          </a:xfrm>
        </p:spPr>
      </p:pic>
    </p:spTree>
    <p:extLst>
      <p:ext uri="{BB962C8B-B14F-4D97-AF65-F5344CB8AC3E}">
        <p14:creationId xmlns:p14="http://schemas.microsoft.com/office/powerpoint/2010/main" val="35110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Baseline versus Real-time GPA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7491187"/>
              </p:ext>
            </p:extLst>
          </p:nvPr>
        </p:nvGraphicFramePr>
        <p:xfrm>
          <a:off x="2324100" y="3950098"/>
          <a:ext cx="7543799" cy="2318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9008"/>
                <a:gridCol w="1853553"/>
                <a:gridCol w="2045619"/>
                <a:gridCol w="2045619"/>
              </a:tblGrid>
              <a:tr h="39782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Baseline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Real-time</a:t>
                      </a:r>
                      <a:r>
                        <a:rPr lang="en-US" baseline="0" dirty="0" smtClean="0"/>
                        <a:t> GPA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savings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Drive time</a:t>
                      </a:r>
                      <a:r>
                        <a:rPr lang="en-US" baseline="0" dirty="0" smtClean="0"/>
                        <a:t> (seconds)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Walking time (seconds)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</a:t>
                      </a:r>
                    </a:p>
                    <a:p>
                      <a:r>
                        <a:rPr lang="en-US" dirty="0" smtClean="0"/>
                        <a:t>(seconds)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41963" y="1690688"/>
            <a:ext cx="6402650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Experimental sample</a:t>
            </a:r>
          </a:p>
          <a:p>
            <a:r>
              <a:rPr lang="en-US" sz="2600" b="1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Start point: </a:t>
            </a:r>
            <a:r>
              <a:rPr lang="is-IS" sz="2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37.806054, -122.410329</a:t>
            </a:r>
          </a:p>
          <a:p>
            <a:r>
              <a:rPr lang="is-IS" sz="2600" b="1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Destination: </a:t>
            </a:r>
            <a:r>
              <a:rPr lang="is-IS" sz="2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37.8069412593,-</a:t>
            </a:r>
            <a:r>
              <a:rPr lang="is-IS" sz="26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122.4112306377</a:t>
            </a:r>
          </a:p>
          <a:p>
            <a:r>
              <a:rPr lang="en-US" sz="2600" b="1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Request time: </a:t>
            </a:r>
            <a:r>
              <a:rPr lang="en-US" sz="26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2012-04-06 </a:t>
            </a:r>
            <a:r>
              <a:rPr lang="en-US" sz="26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00:06:32</a:t>
            </a:r>
          </a:p>
          <a:p>
            <a:r>
              <a:rPr lang="en-US" sz="2600" b="1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Congestion Level</a:t>
            </a:r>
            <a:r>
              <a:rPr lang="en-US" sz="2600" dirty="0" smtClean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: 0%</a:t>
            </a:r>
            <a:endParaRPr lang="en-US" sz="26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7007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"/>
            <a:ext cx="10515600" cy="9017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Comparison of all algorithms</a:t>
            </a:r>
            <a:endParaRPr lang="en-US" sz="4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901701"/>
            <a:ext cx="10515600" cy="5956300"/>
          </a:xfrm>
        </p:spPr>
      </p:pic>
    </p:spTree>
    <p:extLst>
      <p:ext uri="{BB962C8B-B14F-4D97-AF65-F5344CB8AC3E}">
        <p14:creationId xmlns:p14="http://schemas.microsoft.com/office/powerpoint/2010/main" val="125132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2625"/>
            <a:ext cx="10515600" cy="1325563"/>
          </a:xfrm>
        </p:spPr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2257425"/>
            <a:ext cx="10233800" cy="4351338"/>
          </a:xfrm>
        </p:spPr>
        <p:txBody>
          <a:bodyPr/>
          <a:lstStyle/>
          <a:p>
            <a:r>
              <a:rPr lang="en-US" smtClean="0"/>
              <a:t>Python 3.5 </a:t>
            </a:r>
          </a:p>
          <a:p>
            <a:r>
              <a:rPr lang="en-US" smtClean="0"/>
              <a:t>Jupyter IPython Notebook</a:t>
            </a:r>
          </a:p>
          <a:p>
            <a:r>
              <a:rPr lang="en-US" smtClean="0"/>
              <a:t>MySQL</a:t>
            </a:r>
          </a:p>
          <a:p>
            <a:r>
              <a:rPr lang="en-US" smtClean="0"/>
              <a:t>Google Maps Distance Matrix API</a:t>
            </a:r>
          </a:p>
          <a:p>
            <a:r>
              <a:rPr lang="en-US" smtClean="0"/>
              <a:t>Google Maps Directions Service API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84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 smtClean="0"/>
              <a:t>Agenda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2268123"/>
            <a:ext cx="10233800" cy="4351338"/>
          </a:xfrm>
        </p:spPr>
        <p:txBody>
          <a:bodyPr>
            <a:normAutofit/>
          </a:bodyPr>
          <a:lstStyle/>
          <a:p>
            <a:r>
              <a:rPr lang="en-US" sz="4400" dirty="0" smtClean="0"/>
              <a:t>Evaluation of algorithms implemented</a:t>
            </a:r>
          </a:p>
          <a:p>
            <a:r>
              <a:rPr lang="en-US" sz="4400" dirty="0" smtClean="0"/>
              <a:t>Simulation methodology</a:t>
            </a:r>
          </a:p>
          <a:p>
            <a:r>
              <a:rPr lang="en-US" sz="4400" dirty="0" smtClean="0"/>
              <a:t>Baseline and Gravitational Pull Algorithm Demo</a:t>
            </a:r>
          </a:p>
          <a:p>
            <a:r>
              <a:rPr lang="en-US" sz="4400" dirty="0" smtClean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55853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500" y="1177925"/>
            <a:ext cx="102338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5400" smtClean="0"/>
              <a:t>THANK YOU!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24355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implemented algorithms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Uninformed Search Algorithm</a:t>
            </a:r>
          </a:p>
          <a:p>
            <a:pPr lvl="1"/>
            <a:r>
              <a:rPr lang="en-US" dirty="0"/>
              <a:t>Greedy resource search based on </a:t>
            </a:r>
            <a:r>
              <a:rPr lang="en-US" dirty="0" smtClean="0"/>
              <a:t>shortest distance (Baseline Algorithm)</a:t>
            </a:r>
          </a:p>
          <a:p>
            <a:pPr lvl="1"/>
            <a:r>
              <a:rPr lang="en-US" dirty="0"/>
              <a:t>Gravitational Pull Algorithm (GPA) </a:t>
            </a:r>
            <a:r>
              <a:rPr lang="en-US" dirty="0" smtClean="0"/>
              <a:t>for resource search</a:t>
            </a:r>
          </a:p>
          <a:p>
            <a:r>
              <a:rPr lang="en-US" dirty="0" smtClean="0"/>
              <a:t>Historical Knowledge Based Search Algorithm</a:t>
            </a:r>
          </a:p>
          <a:p>
            <a:pPr lvl="1"/>
            <a:r>
              <a:rPr lang="en-US" dirty="0" smtClean="0"/>
              <a:t>Gravitational Pull Algorithm (GPA) for resource search using </a:t>
            </a:r>
            <a:r>
              <a:rPr lang="en-US" dirty="0"/>
              <a:t>average </a:t>
            </a:r>
            <a:r>
              <a:rPr lang="en-US" dirty="0" smtClean="0"/>
              <a:t>expected availability</a:t>
            </a:r>
          </a:p>
          <a:p>
            <a:r>
              <a:rPr lang="en-US" dirty="0" smtClean="0"/>
              <a:t>Real-time Knowledge Based Search Algorithm</a:t>
            </a:r>
          </a:p>
          <a:p>
            <a:pPr lvl="1"/>
            <a:r>
              <a:rPr lang="en-US" dirty="0"/>
              <a:t>Gravitational Pull Algorithm (GPA) </a:t>
            </a:r>
            <a:r>
              <a:rPr lang="en-US" dirty="0" smtClean="0"/>
              <a:t>with real time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29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500" y="227806"/>
            <a:ext cx="10515600" cy="1325563"/>
          </a:xfrm>
        </p:spPr>
        <p:txBody>
          <a:bodyPr/>
          <a:lstStyle/>
          <a:p>
            <a:r>
              <a:rPr lang="en-US" dirty="0" smtClean="0"/>
              <a:t>Pre-Computations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5500" y="1698625"/>
            <a:ext cx="10769600" cy="4351338"/>
          </a:xfrm>
        </p:spPr>
        <p:txBody>
          <a:bodyPr/>
          <a:lstStyle/>
          <a:p>
            <a:r>
              <a:rPr lang="en-US" dirty="0" smtClean="0"/>
              <a:t>Used </a:t>
            </a:r>
            <a:r>
              <a:rPr lang="en-US" dirty="0"/>
              <a:t>Google Maps Distance Matrix </a:t>
            </a:r>
            <a:r>
              <a:rPr lang="en-US" dirty="0" smtClean="0"/>
              <a:t>API to calculate distance between</a:t>
            </a:r>
          </a:p>
          <a:p>
            <a:pPr lvl="1"/>
            <a:r>
              <a:rPr lang="en-US" dirty="0" smtClean="0"/>
              <a:t>Every pair of intersections</a:t>
            </a:r>
          </a:p>
          <a:p>
            <a:pPr lvl="1"/>
            <a:r>
              <a:rPr lang="en-US" dirty="0" smtClean="0"/>
              <a:t>Every pair of intersections and parking blocks</a:t>
            </a:r>
          </a:p>
          <a:p>
            <a:r>
              <a:rPr lang="en-US" dirty="0" smtClean="0"/>
              <a:t>Distances stored in MySQL database to remove network bottleneck and limited quotas of API calls.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6250" b="12719"/>
          <a:stretch/>
        </p:blipFill>
        <p:spPr>
          <a:xfrm>
            <a:off x="6705600" y="4114800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Executed Uninformed </a:t>
            </a:r>
            <a:r>
              <a:rPr lang="en-US" dirty="0"/>
              <a:t>Search </a:t>
            </a:r>
            <a:r>
              <a:rPr lang="en-US" dirty="0" smtClean="0"/>
              <a:t>Algorithm, </a:t>
            </a:r>
            <a:r>
              <a:rPr lang="en-US" dirty="0"/>
              <a:t>Historical Knowledge Based Search </a:t>
            </a:r>
            <a:r>
              <a:rPr lang="en-US" dirty="0" smtClean="0"/>
              <a:t>Algorithm and </a:t>
            </a:r>
            <a:r>
              <a:rPr lang="en-US" dirty="0"/>
              <a:t>Real-time Knowledge Based Search </a:t>
            </a:r>
            <a:r>
              <a:rPr lang="en-US" dirty="0" smtClean="0"/>
              <a:t>Algorithm with every node as source location for 8 different timings.</a:t>
            </a:r>
          </a:p>
          <a:p>
            <a:r>
              <a:rPr lang="en-US" dirty="0" smtClean="0"/>
              <a:t>Simulated different congestion levels (0%, 30% and 60%) for all the algorithms.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3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Uninformed Search Algorithm 1 (Baseline)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Greedy approach</a:t>
            </a:r>
          </a:p>
          <a:p>
            <a:endParaRPr lang="en-US" sz="3200" dirty="0" smtClean="0"/>
          </a:p>
          <a:p>
            <a:r>
              <a:rPr lang="en-US" sz="3200" dirty="0" smtClean="0"/>
              <a:t>Algorithm Steps:</a:t>
            </a:r>
          </a:p>
          <a:p>
            <a:pPr lvl="1"/>
            <a:r>
              <a:rPr lang="en-US" sz="2800" dirty="0" smtClean="0"/>
              <a:t>Calculate distance from source to all parking blocks</a:t>
            </a:r>
          </a:p>
          <a:p>
            <a:pPr lvl="1"/>
            <a:r>
              <a:rPr lang="en-US" sz="2800" dirty="0" smtClean="0"/>
              <a:t>Select and route to the nearest parking block</a:t>
            </a:r>
          </a:p>
          <a:p>
            <a:pPr lvl="1"/>
            <a:r>
              <a:rPr lang="en-US" sz="2800" dirty="0" smtClean="0"/>
              <a:t>Once arrived, check if available</a:t>
            </a:r>
          </a:p>
          <a:p>
            <a:pPr lvl="1"/>
            <a:r>
              <a:rPr lang="en-US" sz="2800" dirty="0" smtClean="0"/>
              <a:t>If available stop otherwise, repeat steps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4813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696" y="1"/>
            <a:ext cx="10515600" cy="1117600"/>
          </a:xfrm>
        </p:spPr>
        <p:txBody>
          <a:bodyPr>
            <a:normAutofit fontScale="90000"/>
          </a:bodyPr>
          <a:lstStyle/>
          <a:p>
            <a:r>
              <a:rPr lang="en-US" dirty="0"/>
              <a:t>Uninformed Search Algorithm </a:t>
            </a:r>
            <a:r>
              <a:rPr lang="en-US" dirty="0" smtClean="0"/>
              <a:t>1 Results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48" y="977900"/>
            <a:ext cx="10578548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Uninformed Search Algorithm </a:t>
            </a:r>
            <a:r>
              <a:rPr lang="en-US" dirty="0" smtClean="0"/>
              <a:t>2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1825625"/>
                <a:ext cx="10233800" cy="462818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Gravitational Pull Algorithm (GPA) </a:t>
                </a:r>
                <a:r>
                  <a:rPr lang="en-US" dirty="0" smtClean="0"/>
                  <a:t>based parking search</a:t>
                </a:r>
              </a:p>
              <a:p>
                <a:endParaRPr lang="en-US" dirty="0"/>
              </a:p>
              <a:p>
                <a:r>
                  <a:rPr lang="en-US" dirty="0" smtClean="0"/>
                  <a:t>Algorithm Steps:</a:t>
                </a:r>
              </a:p>
              <a:p>
                <a:pPr lvl="1"/>
                <a:r>
                  <a:rPr lang="en-US" dirty="0" smtClean="0"/>
                  <a:t>Calculate gravitational pull from source to every block using the below formula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bg-BG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b="0" i="1" baseline="-25000" smtClean="0">
                              <a:latin typeface="Cambria Math" charset="0"/>
                            </a:rPr>
                            <m:t>𝑜𝑝𝑒𝑟𝑎𝑡𝑖𝑜𝑛𝑎𝑙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𝑐𝑜𝑠𝑡</m:t>
                          </m:r>
                          <m:r>
                            <a:rPr lang="en-US" b="0" i="1" baseline="30000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𝑐𝑜𝑠𝑡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𝑡𝑖𝑚𝑒𝑑𝑟𝑖𝑣𝑒</m:t>
                    </m:r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𝑡𝑖𝑚𝑒𝑤𝑎𝑙𝑘</m:t>
                    </m:r>
                  </m:oMath>
                </a14:m>
                <a:endParaRPr lang="en-US" baseline="-25000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𝑛</m:t>
                    </m:r>
                    <m:r>
                      <a:rPr lang="en-US" i="1">
                        <a:latin typeface="Cambria Math" charset="0"/>
                      </a:rPr>
                      <m:t> </m:t>
                    </m:r>
                    <m:r>
                      <a:rPr lang="en-US" i="1" baseline="-25000">
                        <a:latin typeface="Cambria Math" charset="0"/>
                      </a:rPr>
                      <m:t>𝑜𝑝𝑒𝑟𝑎𝑡𝑖𝑜𝑛𝑎</m:t>
                    </m:r>
                    <m:r>
                      <a:rPr lang="en-US" b="0" i="1" baseline="-25000" smtClean="0">
                        <a:latin typeface="Cambria Math" charset="0"/>
                      </a:rPr>
                      <m:t>𝑙</m:t>
                    </m:r>
                  </m:oMath>
                </a14:m>
                <a:r>
                  <a:rPr lang="en-US" dirty="0" smtClean="0"/>
                  <a:t> = </a:t>
                </a:r>
                <a:r>
                  <a:rPr lang="en-US" i="1" dirty="0" smtClean="0"/>
                  <a:t>number of operational parking spots for a given block</a:t>
                </a:r>
              </a:p>
              <a:p>
                <a:pPr lvl="1"/>
                <a:r>
                  <a:rPr lang="en-US" dirty="0" smtClean="0"/>
                  <a:t>Route to block with maximum force</a:t>
                </a:r>
              </a:p>
              <a:p>
                <a:pPr lvl="1"/>
                <a:r>
                  <a:rPr lang="en-US" dirty="0" smtClean="0"/>
                  <a:t>Check if spot is available after arrival, if not available repeat otherwise stop.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1825625"/>
                <a:ext cx="10233800" cy="4628184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605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"/>
            <a:ext cx="10515600" cy="1117600"/>
          </a:xfrm>
        </p:spPr>
        <p:txBody>
          <a:bodyPr>
            <a:normAutofit fontScale="90000"/>
          </a:bodyPr>
          <a:lstStyle/>
          <a:p>
            <a:r>
              <a:rPr lang="en-US" dirty="0"/>
              <a:t>Uninformed Search Algorithm </a:t>
            </a:r>
            <a:r>
              <a:rPr lang="en-US" dirty="0" smtClean="0"/>
              <a:t>2 </a:t>
            </a:r>
            <a:r>
              <a:rPr lang="en-US" dirty="0"/>
              <a:t>Results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939800"/>
            <a:ext cx="105156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256</TotalTime>
  <Words>428</Words>
  <Application>Microsoft Macintosh PowerPoint</Application>
  <PresentationFormat>Widescreen</PresentationFormat>
  <Paragraphs>99</Paragraphs>
  <Slides>20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Cambria Math</vt:lpstr>
      <vt:lpstr>Corbel</vt:lpstr>
      <vt:lpstr>Arial</vt:lpstr>
      <vt:lpstr>Depth</vt:lpstr>
      <vt:lpstr>Spatio-Temporal Resource Search Final Presentation  </vt:lpstr>
      <vt:lpstr>Agenda</vt:lpstr>
      <vt:lpstr>Overview of implemented algorithms </vt:lpstr>
      <vt:lpstr>Pre-Computations</vt:lpstr>
      <vt:lpstr>Simulation</vt:lpstr>
      <vt:lpstr>Uninformed Search Algorithm 1 (Baseline)</vt:lpstr>
      <vt:lpstr>Uninformed Search Algorithm 1 Results</vt:lpstr>
      <vt:lpstr>Uninformed Search Algorithm 2</vt:lpstr>
      <vt:lpstr>Uninformed Search Algorithm 2 Results</vt:lpstr>
      <vt:lpstr>Historical Knowledge Based Search Algorithm</vt:lpstr>
      <vt:lpstr>Historical Knowledge Based Search Algorithm Results</vt:lpstr>
      <vt:lpstr>Real-time Knowledge Based Search Algorithm</vt:lpstr>
      <vt:lpstr>GPA - Deterministic Magnitude GRA</vt:lpstr>
      <vt:lpstr>PowerPoint Presentation</vt:lpstr>
      <vt:lpstr>PowerPoint Presentation</vt:lpstr>
      <vt:lpstr>Real-time Knowledge Based Search Algorithm Results</vt:lpstr>
      <vt:lpstr>Baseline versus Real-time GPA </vt:lpstr>
      <vt:lpstr>Comparison of all algorithms</vt:lpstr>
      <vt:lpstr>Tools used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Spatio-Temporal Resource Search Final Presentation  </dc:title>
  <dc:creator>Sreejith Menon</dc:creator>
  <cp:lastModifiedBy>Sreejith Menon</cp:lastModifiedBy>
  <cp:revision>29</cp:revision>
  <dcterms:created xsi:type="dcterms:W3CDTF">2016-04-20T02:00:49Z</dcterms:created>
  <dcterms:modified xsi:type="dcterms:W3CDTF">2016-04-20T06:24:02Z</dcterms:modified>
</cp:coreProperties>
</file>

<file path=docProps/thumbnail.jpeg>
</file>